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4"/>
  </p:sldMasterIdLst>
  <p:notesMasterIdLst>
    <p:notesMasterId r:id="rId34"/>
  </p:notesMasterIdLst>
  <p:handoutMasterIdLst>
    <p:handoutMasterId r:id="rId35"/>
  </p:handoutMasterIdLst>
  <p:sldIdLst>
    <p:sldId id="257" r:id="rId5"/>
    <p:sldId id="258" r:id="rId6"/>
    <p:sldId id="318" r:id="rId7"/>
    <p:sldId id="320" r:id="rId8"/>
    <p:sldId id="319" r:id="rId9"/>
    <p:sldId id="344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5" r:id="rId21"/>
    <p:sldId id="331" r:id="rId22"/>
    <p:sldId id="332" r:id="rId23"/>
    <p:sldId id="333" r:id="rId24"/>
    <p:sldId id="334" r:id="rId25"/>
    <p:sldId id="336" r:id="rId26"/>
    <p:sldId id="337" r:id="rId27"/>
    <p:sldId id="338" r:id="rId28"/>
    <p:sldId id="342" r:id="rId29"/>
    <p:sldId id="339" r:id="rId30"/>
    <p:sldId id="341" r:id="rId31"/>
    <p:sldId id="343" r:id="rId32"/>
    <p:sldId id="27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E91D02E-E41F-2A4A-8C1E-8B89412B324F}">
          <p14:sldIdLst>
            <p14:sldId id="257"/>
            <p14:sldId id="258"/>
          </p14:sldIdLst>
        </p14:section>
        <p14:section name="Intended Audience" id="{D6BC25B3-8A93-E449-8CF6-0C861C73E2FB}">
          <p14:sldIdLst>
            <p14:sldId id="318"/>
          </p14:sldIdLst>
        </p14:section>
        <p14:section name="Brief History of jQuery" id="{0623D245-EE48-3046-92A2-91C2E7F4C041}">
          <p14:sldIdLst>
            <p14:sldId id="320"/>
            <p14:sldId id="319"/>
            <p14:sldId id="344"/>
          </p14:sldIdLst>
        </p14:section>
        <p14:section name="Using Selectors" id="{DCAEE11C-C7EC-5C45-8E7B-CA7BEDE8392B}">
          <p14:sldIdLst>
            <p14:sldId id="321"/>
            <p14:sldId id="322"/>
            <p14:sldId id="323"/>
            <p14:sldId id="324"/>
            <p14:sldId id="325"/>
            <p14:sldId id="326"/>
          </p14:sldIdLst>
        </p14:section>
        <p14:section name="Dynamic Styling" id="{3896946A-5CC0-9742-B01F-2E8F33FE1033}">
          <p14:sldIdLst>
            <p14:sldId id="327"/>
            <p14:sldId id="328"/>
            <p14:sldId id="329"/>
            <p14:sldId id="330"/>
            <p14:sldId id="335"/>
          </p14:sldIdLst>
        </p14:section>
        <p14:section name="DOM Manipulation" id="{39D3D01B-CD0A-7E49-B17A-29C215C6F134}">
          <p14:sldIdLst>
            <p14:sldId id="331"/>
            <p14:sldId id="332"/>
            <p14:sldId id="333"/>
            <p14:sldId id="334"/>
            <p14:sldId id="336"/>
          </p14:sldIdLst>
        </p14:section>
        <p14:section name="Event Handling" id="{008C0B32-856C-964B-96B2-68C4116C0346}">
          <p14:sldIdLst>
            <p14:sldId id="337"/>
            <p14:sldId id="338"/>
            <p14:sldId id="342"/>
            <p14:sldId id="339"/>
            <p14:sldId id="341"/>
          </p14:sldIdLst>
        </p14:section>
        <p14:section name="Conclusion" id="{E24C0044-AB08-E841-AC9E-B7DCCB1ADBC3}">
          <p14:sldIdLst>
            <p14:sldId id="343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4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C67"/>
    <a:srgbClr val="FFFFFF"/>
    <a:srgbClr val="E1E2E5"/>
    <a:srgbClr val="118ED0"/>
    <a:srgbClr val="094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7" autoAdjust="0"/>
    <p:restoredTop sz="59931" autoAdjust="0"/>
  </p:normalViewPr>
  <p:slideViewPr>
    <p:cSldViewPr snapToGrid="0" snapToObjects="1" showGuides="1">
      <p:cViewPr varScale="1">
        <p:scale>
          <a:sx n="89" d="100"/>
          <a:sy n="89" d="100"/>
        </p:scale>
        <p:origin x="3168" y="168"/>
      </p:cViewPr>
      <p:guideLst>
        <p:guide orient="horz" pos="84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36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8E7B8-CE7E-D944-9065-7992C91FFE0E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5A02A-55D5-3A48-A354-F67AD7D8F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218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D693E-790B-204D-BEB0-8714146EB847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429F1-0073-A146-AAFC-29E27C34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470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our introduction to </a:t>
            </a:r>
            <a:r>
              <a:rPr lang="en-US" dirty="0" err="1"/>
              <a:t>jquery</a:t>
            </a:r>
            <a:r>
              <a:rPr lang="en-US" dirty="0"/>
              <a:t>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18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get into DOM Manipulation and Event handling, there are more complex needs for selecting an element. </a:t>
            </a:r>
          </a:p>
          <a:p>
            <a:r>
              <a:rPr lang="en-US" dirty="0"/>
              <a:t>Attribute selectors are common ways to resolve these trickier situations. </a:t>
            </a:r>
          </a:p>
          <a:p>
            <a:endParaRPr lang="en-US" dirty="0"/>
          </a:p>
          <a:p>
            <a:r>
              <a:rPr lang="en-US" dirty="0"/>
              <a:t>An attribute selector uses a specified attribute like value, </a:t>
            </a:r>
            <a:r>
              <a:rPr lang="en-US" dirty="0" err="1"/>
              <a:t>href</a:t>
            </a:r>
            <a:r>
              <a:rPr lang="en-US" dirty="0"/>
              <a:t> in links, type on inputs, etc. to identify and select matching elements</a:t>
            </a:r>
          </a:p>
          <a:p>
            <a:endParaRPr lang="en-US" dirty="0"/>
          </a:p>
          <a:p>
            <a:r>
              <a:rPr lang="en-US" dirty="0"/>
              <a:t>Try not to get too caught up in what’s happening with the jQuery here.. We’ll discuss how we can use the selectors soon.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3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 selectors like these examples contain a basic selector like tag, a colon and then a filtering expression. </a:t>
            </a:r>
          </a:p>
          <a:p>
            <a:r>
              <a:rPr lang="en-US" dirty="0"/>
              <a:t>You can filter items on the text they contain, the odd or even order of their occurrence, their placement in the first or last position and by specific index numbers</a:t>
            </a:r>
          </a:p>
          <a:p>
            <a:r>
              <a:rPr lang="en-US" dirty="0"/>
              <a:t>These are more advanced examples and have very specific uses</a:t>
            </a:r>
          </a:p>
          <a:p>
            <a:endParaRPr lang="en-US" dirty="0"/>
          </a:p>
          <a:p>
            <a:r>
              <a:rPr lang="en-US" dirty="0"/>
              <a:t>You can see I’ve noted here that jQuery begins counting elements at 0</a:t>
            </a:r>
          </a:p>
          <a:p>
            <a:r>
              <a:rPr lang="en-US" dirty="0"/>
              <a:t>This is another little quirk of coding that may seem weird if you’ve never seen it before, but it will become more comfortable with practice.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29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jQuery provides an extensive online documentation and example repository.  If you follow this link you can find more information on jQuery subjects with thorough examples</a:t>
            </a:r>
          </a:p>
          <a:p>
            <a:endParaRPr lang="en-US" dirty="0"/>
          </a:p>
          <a:p>
            <a:r>
              <a:rPr lang="en-US" dirty="0"/>
              <a:t>-- click link and show API -- </a:t>
            </a:r>
          </a:p>
          <a:p>
            <a:endParaRPr lang="en-US" dirty="0"/>
          </a:p>
          <a:p>
            <a:r>
              <a:rPr lang="en-US" dirty="0"/>
              <a:t>Now, time for a demo!</a:t>
            </a:r>
          </a:p>
          <a:p>
            <a:endParaRPr lang="en-US" dirty="0"/>
          </a:p>
          <a:p>
            <a:r>
              <a:rPr lang="en-US"/>
              <a:t>[Example1.html]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6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40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2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33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13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07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23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92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Braelyn Sullivan and I am a Front End consultant with CapTech Ventures, a sponsor of this event.</a:t>
            </a:r>
          </a:p>
          <a:p>
            <a:endParaRPr lang="en-US" dirty="0"/>
          </a:p>
          <a:p>
            <a:r>
              <a:rPr lang="en-US" dirty="0"/>
              <a:t>In this workshop, we will go over the following items: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Intended audience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brief history of </a:t>
            </a:r>
            <a:r>
              <a:rPr lang="en-US" dirty="0" err="1"/>
              <a:t>jquery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selectors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Dynamic styling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DOM Manipulation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Event handling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Q&amp;A Session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69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48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52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31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5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42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0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8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771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24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Intended for beginners. </a:t>
            </a:r>
          </a:p>
          <a:p>
            <a:endParaRPr lang="en-US" dirty="0"/>
          </a:p>
          <a:p>
            <a:r>
              <a:rPr lang="en-US" dirty="0"/>
              <a:t>The material we will cover requires no previous knowledge; however, some knowledge of HTML and CSS will be helpful in understanding the examples.</a:t>
            </a:r>
          </a:p>
          <a:p>
            <a:endParaRPr lang="en-US" dirty="0"/>
          </a:p>
          <a:p>
            <a:r>
              <a:rPr lang="en-US" dirty="0"/>
              <a:t>Any advanced JavaScript or web developers may find another session more valuable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15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jQuery is one of the most widely deployed JavaScript libraries worldwide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primarily a Document Object Model, or DOM, manipulation library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jQuery was designed to simplify client-side scripting of HTML by using </a:t>
            </a:r>
            <a:r>
              <a:rPr lang="en-US" dirty="0" err="1"/>
              <a:t>css</a:t>
            </a:r>
            <a:r>
              <a:rPr lang="en-US" dirty="0"/>
              <a:t> selectors to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Navigate the DOM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Create/Remove elements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Event handling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Animations and effects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Ajax / Server interactions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NOTE: Animations and Ajax are advanced topics that will not be covered in this session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jQuery is still being maintained and updated today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Check the </a:t>
            </a:r>
            <a:r>
              <a:rPr lang="en-US" dirty="0" err="1"/>
              <a:t>jquery</a:t>
            </a:r>
            <a:r>
              <a:rPr lang="en-US" dirty="0"/>
              <a:t> website for more information or updates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23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very brief history of jQuery: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stable version of jQuery was released for use in 2006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2007, the first jQuery extension, jQuery UI, was released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2008, Microsoft and </a:t>
            </a:r>
            <a:r>
              <a:rPr lang="en-US" dirty="0" err="1"/>
              <a:t>Nokie</a:t>
            </a:r>
            <a:r>
              <a:rPr lang="en-US" dirty="0"/>
              <a:t> bundled jQuery into their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2010 brought jQuery into the mobile realm with the jQuery Mobile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Following many smaller updates, jQuery 2.0 released in 2013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latest major version 3.0 was released in 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That brings us to today… v3.3.1 was released just last month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84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you want a copy of the slides to take notes or review later, you can find them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google ‘</a:t>
            </a:r>
            <a:r>
              <a:rPr lang="en-US" dirty="0" err="1"/>
              <a:t>github</a:t>
            </a:r>
            <a:r>
              <a:rPr lang="en-US" dirty="0"/>
              <a:t>’ and ‘</a:t>
            </a:r>
            <a:r>
              <a:rPr lang="en-US" dirty="0" err="1"/>
              <a:t>brsullivan</a:t>
            </a:r>
            <a:r>
              <a:rPr lang="en-US" dirty="0"/>
              <a:t>’ and it should be one of the first results that comes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will also be going through some examples in basic html files that can be found in this repository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38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Selectors allow us to identify elements of an HTML page to interact with</a:t>
            </a:r>
          </a:p>
          <a:p>
            <a:endParaRPr lang="en-US" dirty="0"/>
          </a:p>
          <a:p>
            <a:r>
              <a:rPr lang="en-US" dirty="0"/>
              <a:t>A note about syntax:  jQuery relies on the $ to identify code </a:t>
            </a:r>
          </a:p>
          <a:p>
            <a:r>
              <a:rPr lang="en-US" dirty="0"/>
              <a:t>	If you are unfamiliar with JavaScript technologies, this might look a little weird but will become second-nature as you use 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most basic selector is the Tag or Element selector</a:t>
            </a:r>
          </a:p>
          <a:p>
            <a:r>
              <a:rPr lang="en-US" dirty="0"/>
              <a:t>	To select all &lt;p&gt; [Paragraph] elements, use the $(‘p’) selector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You can compound multiple selectors into the same call, like so: $(‘p, span, div’) but keep in mind jQuery will attempt to select or interact with every element that matches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79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popular selector is the ID selector</a:t>
            </a:r>
          </a:p>
          <a:p>
            <a:r>
              <a:rPr lang="en-US" dirty="0"/>
              <a:t>HTML elements can be assigned a unique ID and jQuery can reference those IDs for interactions</a:t>
            </a:r>
          </a:p>
          <a:p>
            <a:endParaRPr lang="en-US" dirty="0"/>
          </a:p>
          <a:p>
            <a:r>
              <a:rPr lang="en-US" dirty="0"/>
              <a:t>The hash symbol before the text tells jQuery to look for a matching ID in the DOM</a:t>
            </a:r>
          </a:p>
          <a:p>
            <a:endParaRPr lang="en-US" dirty="0"/>
          </a:p>
          <a:p>
            <a:r>
              <a:rPr lang="en-US" dirty="0"/>
              <a:t>Keep in mind IDs should be unique and two elements with the same ID will cause problems beyond broken jQuery</a:t>
            </a:r>
          </a:p>
          <a:p>
            <a:endParaRPr lang="en-US" dirty="0"/>
          </a:p>
          <a:p>
            <a:r>
              <a:rPr lang="en-US" dirty="0"/>
              <a:t>In this example, my jQuery command will only select the first div element because it matches the ID of only that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43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 selectors will select all elements that have been assigned a specified class attribute</a:t>
            </a:r>
          </a:p>
          <a:p>
            <a:r>
              <a:rPr lang="en-US" dirty="0"/>
              <a:t>Classes are commonly used to style types of elements with CSS rules, but jQuery can use them too. </a:t>
            </a:r>
          </a:p>
          <a:p>
            <a:endParaRPr lang="en-US" dirty="0"/>
          </a:p>
          <a:p>
            <a:r>
              <a:rPr lang="en-US" dirty="0"/>
              <a:t>The `.` before the text indicates to jQuery it should search for matching class attributes in the DOM </a:t>
            </a:r>
          </a:p>
          <a:p>
            <a:endParaRPr lang="en-US" dirty="0"/>
          </a:p>
          <a:p>
            <a:r>
              <a:rPr lang="en-US" dirty="0"/>
              <a:t>You can use the class selector to select one or many elements, depending on the specificity of your class attributes </a:t>
            </a:r>
          </a:p>
          <a:p>
            <a:endParaRPr lang="en-US" dirty="0"/>
          </a:p>
          <a:p>
            <a:r>
              <a:rPr lang="en-US" dirty="0"/>
              <a:t>You can also compound selectors where appropriate (3</a:t>
            </a:r>
            <a:r>
              <a:rPr lang="en-US" baseline="30000" dirty="0"/>
              <a:t>rd</a:t>
            </a:r>
            <a:r>
              <a:rPr lang="en-US" dirty="0"/>
              <a:t> jQuery command in this example combines tag [a] selector and class [link] selector)</a:t>
            </a:r>
          </a:p>
          <a:p>
            <a:r>
              <a:rPr lang="en-US" dirty="0"/>
              <a:t>This is useful if you want to select all tags with a few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7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cowens/OneDrive%20-%20CapTech%20Ventures,%20Inc/Work%20in%20Progress/ebooks/cloud%20ebook/images/536753431.jpg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cowens/OneDrive%20-%20CapTech%20Ventures,%20Inc/Work%20in%20Progress/ebooks/cloud%20ebook/images/536753431.jpg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asted-image.pdf" descr="pasted-image.pdf"/>
          <p:cNvPicPr>
            <a:picLocks noChangeAspect="1"/>
          </p:cNvPicPr>
          <p:nvPr/>
        </p:nvPicPr>
        <p:blipFill rotWithShape="1">
          <a:blip r:embed="rId2">
            <a:extLst/>
          </a:blip>
          <a:srcRect l="816" t="1102" r="25813" b="466"/>
          <a:stretch/>
        </p:blipFill>
        <p:spPr>
          <a:xfrm>
            <a:off x="3048" y="-28947"/>
            <a:ext cx="9140952" cy="691589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991354" y="2454072"/>
            <a:ext cx="4148599" cy="18724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+mj-lt"/>
                <a:ea typeface="Adelle" charset="0"/>
                <a:cs typeface="Adell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Line"/>
          <p:cNvSpPr/>
          <p:nvPr/>
        </p:nvSpPr>
        <p:spPr>
          <a:xfrm flipV="1">
            <a:off x="3610271" y="3004649"/>
            <a:ext cx="1" cy="771255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1400"/>
          </a:p>
        </p:txBody>
      </p:sp>
      <p:sp>
        <p:nvSpPr>
          <p:cNvPr id="11" name="Line"/>
          <p:cNvSpPr/>
          <p:nvPr/>
        </p:nvSpPr>
        <p:spPr>
          <a:xfrm flipV="1">
            <a:off x="3610271" y="4470354"/>
            <a:ext cx="1" cy="442187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1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18" y="3123944"/>
            <a:ext cx="2225872" cy="532664"/>
          </a:xfrm>
          <a:prstGeom prst="rect">
            <a:avLst/>
          </a:prstGeom>
        </p:spPr>
      </p:pic>
      <p:sp>
        <p:nvSpPr>
          <p:cNvPr id="13" name="Shape 123"/>
          <p:cNvSpPr/>
          <p:nvPr/>
        </p:nvSpPr>
        <p:spPr>
          <a:xfrm>
            <a:off x="3991355" y="4457426"/>
            <a:ext cx="117019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200">
                <a:solidFill>
                  <a:srgbClr val="FFFFFF"/>
                </a:solidFill>
                <a:latin typeface="Adelle Regular"/>
                <a:ea typeface="Adelle Regular"/>
                <a:cs typeface="Adelle Regular"/>
                <a:sym typeface="Adelle Regular"/>
              </a:defRPr>
            </a:pPr>
            <a:r>
              <a:rPr sz="1400" dirty="0">
                <a:latin typeface="+mj-lt"/>
              </a:rPr>
              <a:t>Others Talk, </a:t>
            </a:r>
          </a:p>
          <a:p>
            <a:pPr algn="l" defTabSz="457200">
              <a:defRPr sz="3200">
                <a:solidFill>
                  <a:srgbClr val="FFFFFF"/>
                </a:solidFill>
                <a:latin typeface="Adelle Regular"/>
                <a:ea typeface="Adelle Regular"/>
                <a:cs typeface="Adelle Regular"/>
                <a:sym typeface="Adelle Regular"/>
              </a:defRPr>
            </a:pPr>
            <a:r>
              <a:rPr sz="1400" dirty="0">
                <a:latin typeface="+mj-lt"/>
              </a:rPr>
              <a:t>We Listen</a:t>
            </a:r>
            <a:r>
              <a:rPr lang="en-US" sz="1400" baseline="30000" dirty="0">
                <a:latin typeface="+mj-lt"/>
              </a:rPr>
              <a:t>®</a:t>
            </a:r>
            <a:endParaRPr sz="1400" baseline="30000" dirty="0">
              <a:latin typeface="+mj-lt"/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 (for Pic)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9887" r="14212"/>
          <a:stretch/>
        </p:blipFill>
        <p:spPr>
          <a:xfrm rot="5881509">
            <a:off x="3328691" y="1108032"/>
            <a:ext cx="7812728" cy="49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/>
          <a:stretch/>
        </p:blipFill>
        <p:spPr>
          <a:xfrm rot="16841929">
            <a:off x="1684323" y="2532449"/>
            <a:ext cx="7130400" cy="2526287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1" y="2"/>
            <a:ext cx="6235987" cy="6891537"/>
          </a:xfrm>
          <a:custGeom>
            <a:avLst/>
            <a:gdLst>
              <a:gd name="connsiteX0" fmla="*/ 0 w 6235987"/>
              <a:gd name="connsiteY0" fmla="*/ 0 h 6891537"/>
              <a:gd name="connsiteX1" fmla="*/ 6235987 w 6235987"/>
              <a:gd name="connsiteY1" fmla="*/ 0 h 6891537"/>
              <a:gd name="connsiteX2" fmla="*/ 4918664 w 6235987"/>
              <a:gd name="connsiteY2" fmla="*/ 6891537 h 6891537"/>
              <a:gd name="connsiteX3" fmla="*/ 0 w 6235987"/>
              <a:gd name="connsiteY3" fmla="*/ 6891537 h 68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5987" h="6891537">
                <a:moveTo>
                  <a:pt x="0" y="0"/>
                </a:moveTo>
                <a:lnTo>
                  <a:pt x="6235987" y="0"/>
                </a:lnTo>
                <a:lnTo>
                  <a:pt x="4918664" y="6891537"/>
                </a:lnTo>
                <a:lnTo>
                  <a:pt x="0" y="6891537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no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600"/>
              <a:t> </a:t>
            </a:r>
          </a:p>
        </p:txBody>
      </p:sp>
      <p:pic>
        <p:nvPicPr>
          <p:cNvPr id="11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6" t="49797" r="25813" b="32299"/>
          <a:stretch/>
        </p:blipFill>
        <p:spPr>
          <a:xfrm>
            <a:off x="3048" y="2"/>
            <a:ext cx="9140952" cy="125796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758" y="1447800"/>
            <a:ext cx="4836442" cy="47815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62999" cy="49798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190500" y="942976"/>
            <a:ext cx="8772525" cy="230202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6" name="Copyright © 2017 CapTech Ventures, Inc. All rights reserved."/>
          <p:cNvSpPr/>
          <p:nvPr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/>
              <a:t>Copyright © 201</a:t>
            </a:r>
            <a:r>
              <a:rPr lang="en-US" sz="600" dirty="0"/>
              <a:t>8</a:t>
            </a:r>
            <a:r>
              <a:rPr sz="600" dirty="0"/>
              <a:t> CapTech Ventures, Inc. All rights reserved.</a:t>
            </a:r>
          </a:p>
        </p:txBody>
      </p:sp>
      <p:sp>
        <p:nvSpPr>
          <p:cNvPr id="12" name="Shape 199"/>
          <p:cNvSpPr/>
          <p:nvPr/>
        </p:nvSpPr>
        <p:spPr>
          <a:xfrm>
            <a:off x="170362" y="1174775"/>
            <a:ext cx="8803277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 (for P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9887" r="14212"/>
          <a:stretch/>
        </p:blipFill>
        <p:spPr>
          <a:xfrm rot="5881509">
            <a:off x="3328691" y="1108032"/>
            <a:ext cx="7812728" cy="49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/>
          <a:stretch/>
        </p:blipFill>
        <p:spPr>
          <a:xfrm rot="16841929">
            <a:off x="1684323" y="2532449"/>
            <a:ext cx="7130400" cy="2526287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1" y="2"/>
            <a:ext cx="6235987" cy="6891537"/>
          </a:xfrm>
          <a:custGeom>
            <a:avLst/>
            <a:gdLst>
              <a:gd name="connsiteX0" fmla="*/ 0 w 6235987"/>
              <a:gd name="connsiteY0" fmla="*/ 0 h 6891537"/>
              <a:gd name="connsiteX1" fmla="*/ 6235987 w 6235987"/>
              <a:gd name="connsiteY1" fmla="*/ 0 h 6891537"/>
              <a:gd name="connsiteX2" fmla="*/ 4918664 w 6235987"/>
              <a:gd name="connsiteY2" fmla="*/ 6891537 h 6891537"/>
              <a:gd name="connsiteX3" fmla="*/ 0 w 6235987"/>
              <a:gd name="connsiteY3" fmla="*/ 6891537 h 68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5987" h="6891537">
                <a:moveTo>
                  <a:pt x="0" y="0"/>
                </a:moveTo>
                <a:lnTo>
                  <a:pt x="6235987" y="0"/>
                </a:lnTo>
                <a:lnTo>
                  <a:pt x="4918664" y="6891537"/>
                </a:lnTo>
                <a:lnTo>
                  <a:pt x="0" y="6891537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no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600"/>
              <a:t> </a:t>
            </a:r>
          </a:p>
        </p:txBody>
      </p:sp>
      <p:pic>
        <p:nvPicPr>
          <p:cNvPr id="11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6" t="49797" r="25813" b="32299"/>
          <a:stretch/>
        </p:blipFill>
        <p:spPr>
          <a:xfrm>
            <a:off x="3048" y="2"/>
            <a:ext cx="9140952" cy="125796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758" y="1447800"/>
            <a:ext cx="4836442" cy="47815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2" name="Copyright © 2017 CapTech Ventures, Inc. All rights reserved."/>
          <p:cNvSpPr/>
          <p:nvPr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/>
              <a:t>Copyright © 201</a:t>
            </a:r>
            <a:r>
              <a:rPr lang="en-US" sz="600" dirty="0"/>
              <a:t>8</a:t>
            </a:r>
            <a:r>
              <a:rPr sz="600" dirty="0"/>
              <a:t> CapTech Ventures, Inc. All rights reserved.</a:t>
            </a:r>
          </a:p>
        </p:txBody>
      </p:sp>
      <p:sp>
        <p:nvSpPr>
          <p:cNvPr id="14" name="Shape 199"/>
          <p:cNvSpPr/>
          <p:nvPr/>
        </p:nvSpPr>
        <p:spPr>
          <a:xfrm>
            <a:off x="170362" y="1174775"/>
            <a:ext cx="8803277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41338" y="319088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i="0">
                <a:solidFill>
                  <a:schemeClr val="accent1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32251" y="1347791"/>
            <a:ext cx="8148094" cy="43719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3" y="318512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4F81BD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63209" y="684345"/>
            <a:ext cx="8208254" cy="3857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9063" y="1347791"/>
            <a:ext cx="8170337" cy="41646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3" y="318512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4F81BD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63209" y="684345"/>
            <a:ext cx="8208254" cy="3857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9059" y="1353877"/>
            <a:ext cx="3933535" cy="4158575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 Light"/>
                <a:cs typeface="Proxima Nova Light"/>
              </a:defRPr>
            </a:lvl1pPr>
            <a:lvl2pPr>
              <a:defRPr>
                <a:latin typeface="Proxima Nova Light"/>
                <a:cs typeface="Proxima Nova Light"/>
              </a:defRPr>
            </a:lvl2pPr>
            <a:lvl3pPr>
              <a:defRPr>
                <a:latin typeface="Proxima Nova Light"/>
                <a:cs typeface="Proxima Nova Light"/>
              </a:defRPr>
            </a:lvl3pPr>
            <a:lvl4pPr>
              <a:defRPr>
                <a:latin typeface="Proxima Nova Light"/>
                <a:cs typeface="Proxima Nova Light"/>
              </a:defRPr>
            </a:lvl4pPr>
            <a:lvl5pPr>
              <a:defRPr>
                <a:latin typeface="Proxima Nova Light"/>
                <a:cs typeface="Proxima Nova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2599" y="1347789"/>
            <a:ext cx="4208345" cy="41734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Image slide">
    <p:bg>
      <p:bgPr>
        <a:blipFill dpi="0" rotWithShape="1">
          <a:blip r:embed="rId2" r:link="rId3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166107"/>
            <a:ext cx="9144000" cy="461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1826240" y="1280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826240" y="1280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/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asic Background">
    <p:bg>
      <p:bgPr>
        <a:solidFill>
          <a:srgbClr val="E1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166107"/>
            <a:ext cx="9144000" cy="46183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41338" y="319088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i="0">
                <a:solidFill>
                  <a:schemeClr val="accent1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32251" y="1347791"/>
            <a:ext cx="8148094" cy="43719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43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ub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3" y="318512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4F81BD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63209" y="684345"/>
            <a:ext cx="8208254" cy="3857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9063" y="1347791"/>
            <a:ext cx="8170337" cy="41646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91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 descr="pasted-image.pdf"/>
          <p:cNvPicPr>
            <a:picLocks noChangeAspect="1"/>
          </p:cNvPicPr>
          <p:nvPr/>
        </p:nvPicPr>
        <p:blipFill rotWithShape="1">
          <a:blip r:embed="rId2">
            <a:extLst/>
          </a:blip>
          <a:srcRect l="816" t="1102" r="25150" b="466"/>
          <a:stretch/>
        </p:blipFill>
        <p:spPr>
          <a:xfrm>
            <a:off x="1" y="-1"/>
            <a:ext cx="9144000" cy="6858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6" descr="CapTech_Logo_CoolGray.png"/>
          <p:cNvPicPr>
            <a:picLocks noChangeAspect="1"/>
          </p:cNvPicPr>
          <p:nvPr/>
        </p:nvPicPr>
        <p:blipFill>
          <a:blip r:embed="rId3" cstate="print">
            <a:alphaModFix amt="3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320" y="6452437"/>
            <a:ext cx="1165147" cy="351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101" y="1370637"/>
            <a:ext cx="3796570" cy="74224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100">
                <a:solidFill>
                  <a:schemeClr val="bg1"/>
                </a:solidFill>
                <a:latin typeface="+mj-lt"/>
                <a:ea typeface="Adelle" charset="0"/>
                <a:cs typeface="Adell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792" y="2272597"/>
            <a:ext cx="3788879" cy="396683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spcBef>
                <a:spcPts val="0"/>
              </a:spcBef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bg1"/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4" name="Line"/>
          <p:cNvSpPr/>
          <p:nvPr/>
        </p:nvSpPr>
        <p:spPr>
          <a:xfrm>
            <a:off x="612583" y="1270900"/>
            <a:ext cx="3796088" cy="0"/>
          </a:xfrm>
          <a:prstGeom prst="line">
            <a:avLst/>
          </a:prstGeom>
          <a:ln w="12700">
            <a:solidFill>
              <a:srgbClr val="73FD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15" name="Line"/>
          <p:cNvSpPr/>
          <p:nvPr/>
        </p:nvSpPr>
        <p:spPr>
          <a:xfrm>
            <a:off x="612584" y="2186112"/>
            <a:ext cx="3796087" cy="0"/>
          </a:xfrm>
          <a:prstGeom prst="line">
            <a:avLst/>
          </a:prstGeom>
          <a:ln w="12700">
            <a:solidFill>
              <a:srgbClr val="73FD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11" name="Copyright © 2017 CapTech Ventures, Inc. All rights reserved."/>
          <p:cNvSpPr/>
          <p:nvPr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>
                <a:solidFill>
                  <a:schemeClr val="bg1"/>
                </a:solidFill>
              </a:rPr>
              <a:t>Copyright © 201</a:t>
            </a:r>
            <a:r>
              <a:rPr lang="en-US" sz="600" dirty="0">
                <a:solidFill>
                  <a:schemeClr val="bg1"/>
                </a:solidFill>
              </a:rPr>
              <a:t>8</a:t>
            </a:r>
            <a:r>
              <a:rPr sz="600" dirty="0">
                <a:solidFill>
                  <a:schemeClr val="bg1"/>
                </a:solidFill>
              </a:rPr>
              <a:t> CapTech Ventures, Inc. All rights reserved.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3" y="318512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4F81BD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63209" y="684345"/>
            <a:ext cx="8208254" cy="3857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9059" y="1353877"/>
            <a:ext cx="3933535" cy="4158575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 Light"/>
                <a:cs typeface="Proxima Nova Light"/>
              </a:defRPr>
            </a:lvl1pPr>
            <a:lvl2pPr>
              <a:defRPr>
                <a:latin typeface="Proxima Nova Light"/>
                <a:cs typeface="Proxima Nova Light"/>
              </a:defRPr>
            </a:lvl2pPr>
            <a:lvl3pPr>
              <a:defRPr>
                <a:latin typeface="Proxima Nova Light"/>
                <a:cs typeface="Proxima Nova Light"/>
              </a:defRPr>
            </a:lvl3pPr>
            <a:lvl4pPr>
              <a:defRPr>
                <a:latin typeface="Proxima Nova Light"/>
                <a:cs typeface="Proxima Nova Light"/>
              </a:defRPr>
            </a:lvl4pPr>
            <a:lvl5pPr>
              <a:defRPr>
                <a:latin typeface="Proxima Nova Light"/>
                <a:cs typeface="Proxima Nova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2599" y="1347789"/>
            <a:ext cx="4208345" cy="41734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22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Image slide">
    <p:bg>
      <p:bgPr>
        <a:blipFill dpi="0" rotWithShape="1">
          <a:blip r:embed="rId2" r:link="rId3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166107"/>
            <a:ext cx="9144000" cy="461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 userDrawn="1"/>
        </p:nvSpPr>
        <p:spPr>
          <a:xfrm>
            <a:off x="11826240" y="1280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/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asic Background">
    <p:bg>
      <p:bgPr>
        <a:solidFill>
          <a:srgbClr val="E1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166107"/>
            <a:ext cx="9144000" cy="461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299985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6452435"/>
            <a:ext cx="873860" cy="35185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44006" y="1549401"/>
            <a:ext cx="8066595" cy="4627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44006" y="365126"/>
            <a:ext cx="8066595" cy="815975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83776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 (for Pic)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81509">
            <a:off x="2189062" y="767233"/>
            <a:ext cx="11501131" cy="49462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1929">
            <a:off x="1429917" y="3657369"/>
            <a:ext cx="8777296" cy="1894715"/>
          </a:xfrm>
          <a:prstGeom prst="rect">
            <a:avLst/>
          </a:prstGeom>
        </p:spPr>
      </p:pic>
      <p:sp>
        <p:nvSpPr>
          <p:cNvPr id="17" name="Shape"/>
          <p:cNvSpPr/>
          <p:nvPr/>
        </p:nvSpPr>
        <p:spPr>
          <a:xfrm>
            <a:off x="2" y="2"/>
            <a:ext cx="6664785" cy="6891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8398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20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2"/>
            <a:ext cx="4355206" cy="47099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5" t="49797" r="1348" b="32299"/>
          <a:stretch/>
        </p:blipFill>
        <p:spPr>
          <a:xfrm>
            <a:off x="2286" y="3"/>
            <a:ext cx="9141714" cy="125796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99"/>
          <p:cNvSpPr/>
          <p:nvPr userDrawn="1"/>
        </p:nvSpPr>
        <p:spPr>
          <a:xfrm>
            <a:off x="546498" y="1174776"/>
            <a:ext cx="8064102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pyright © 2017 CapTech Ventures, Inc. All rights reserved."/>
          <p:cNvSpPr/>
          <p:nvPr userDrawn="1"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/>
              <a:t>Copyright © 201</a:t>
            </a:r>
            <a:r>
              <a:rPr lang="en-US" sz="600" dirty="0"/>
              <a:t>8</a:t>
            </a:r>
            <a:r>
              <a:rPr sz="600" dirty="0"/>
              <a:t> CapTech Ventures,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8424353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758" y="1447800"/>
            <a:ext cx="8760742" cy="478153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62999" cy="49798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190500" y="942976"/>
            <a:ext cx="8772525" cy="230202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1" name="Picture 10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4729163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192759" y="1447800"/>
            <a:ext cx="4287493" cy="495299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70612" y="1447800"/>
            <a:ext cx="4282328" cy="495299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759" y="1447800"/>
            <a:ext cx="4287493" cy="4191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759" y="1866901"/>
            <a:ext cx="4287493" cy="4533900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8115" y="1447800"/>
            <a:ext cx="4314825" cy="4191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8115" y="1866901"/>
            <a:ext cx="4314825" cy="4533900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pic>
        <p:nvPicPr>
          <p:cNvPr id="12" name="Picture 11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679576" y="1876425"/>
            <a:ext cx="4273364" cy="4524752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bg2"/>
              </a:buClr>
              <a:defRPr sz="1800"/>
            </a:lvl1pPr>
            <a:lvl2pPr>
              <a:buClr>
                <a:schemeClr val="bg2"/>
              </a:buClr>
              <a:defRPr sz="1400"/>
            </a:lvl2pPr>
            <a:lvl3pPr>
              <a:buClr>
                <a:schemeClr val="bg2"/>
              </a:buClr>
              <a:defRPr sz="1200"/>
            </a:lvl3pPr>
            <a:lvl4pPr>
              <a:buClr>
                <a:schemeClr val="bg2"/>
              </a:buClr>
              <a:defRPr sz="1100"/>
            </a:lvl4pPr>
            <a:lvl5pPr>
              <a:buClr>
                <a:schemeClr val="bg2"/>
              </a:buCl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96321" y="1876424"/>
            <a:ext cx="4272584" cy="4524752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5D3B014-B839-41F5-A0DF-64B5D0D98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" y="1457325"/>
            <a:ext cx="8753475" cy="4191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pic>
        <p:nvPicPr>
          <p:cNvPr id="7" name="Picture 6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pic>
        <p:nvPicPr>
          <p:cNvPr id="5" name="Picture 4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1" y="0"/>
            <a:ext cx="9146180" cy="6858000"/>
          </a:xfrm>
          <a:prstGeom prst="rect">
            <a:avLst/>
          </a:prstGeom>
          <a:solidFill>
            <a:srgbClr val="DCDEE0">
              <a:alpha val="8800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240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" r="8382"/>
          <a:stretch/>
        </p:blipFill>
        <p:spPr>
          <a:xfrm>
            <a:off x="0" y="31966"/>
            <a:ext cx="9144000" cy="217673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500" y="6401176"/>
            <a:ext cx="553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Proxima Nova" charset="0"/>
                <a:cs typeface="Proxima Nova" charset="0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4" name="Copyright © 2017 CapTech Ventures, Inc. All rights reserved."/>
          <p:cNvSpPr/>
          <p:nvPr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/>
              <a:t>Copyright © 201</a:t>
            </a:r>
            <a:r>
              <a:rPr lang="en-US" sz="600" dirty="0"/>
              <a:t>8</a:t>
            </a:r>
            <a:r>
              <a:rPr sz="600" dirty="0"/>
              <a:t> CapTech Ventures, Inc. All rights reserved.</a:t>
            </a:r>
          </a:p>
        </p:txBody>
      </p:sp>
      <p:pic>
        <p:nvPicPr>
          <p:cNvPr id="9" name="pasted-image.pdf" descr="pasted-image.pdf"/>
          <p:cNvPicPr>
            <a:picLocks noChangeAspect="1"/>
          </p:cNvPicPr>
          <p:nvPr/>
        </p:nvPicPr>
        <p:blipFill rotWithShape="1">
          <a:blip r:embed="rId27">
            <a:extLst/>
          </a:blip>
          <a:srcRect l="816" t="49797" r="25813" b="32299"/>
          <a:stretch/>
        </p:blipFill>
        <p:spPr>
          <a:xfrm>
            <a:off x="0" y="2"/>
            <a:ext cx="9144000" cy="125796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99"/>
          <p:cNvSpPr/>
          <p:nvPr/>
        </p:nvSpPr>
        <p:spPr>
          <a:xfrm>
            <a:off x="170362" y="1174775"/>
            <a:ext cx="8803277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67171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17" r:id="rId18"/>
    <p:sldLayoutId id="2147483718" r:id="rId19"/>
    <p:sldLayoutId id="2147483719" r:id="rId20"/>
    <p:sldLayoutId id="2147483721" r:id="rId21"/>
    <p:sldLayoutId id="2147483720" r:id="rId22"/>
    <p:sldLayoutId id="2147483722" r:id="rId23"/>
    <p:sldLayoutId id="2147483723" r:id="rId2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Adelle" charset="0"/>
          <a:cs typeface="Adelle" charset="0"/>
        </a:defRPr>
      </a:lvl1pPr>
    </p:titleStyle>
    <p:bodyStyle>
      <a:lvl1pPr marL="171450" indent="-171450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Arial"/>
        <a:buChar char="•"/>
        <a:defRPr sz="20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1pPr>
      <a:lvl2pPr marL="344091" indent="-172641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.HelveticaNeueDeskInterface-Regular" charset="-120"/>
        <a:buChar char="–"/>
        <a:tabLst/>
        <a:defRPr sz="16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2pPr>
      <a:lvl3pPr marL="516731" indent="-172641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Arial"/>
        <a:buChar char="•"/>
        <a:tabLst/>
        <a:defRPr sz="14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3pPr>
      <a:lvl4pPr marL="689372" indent="-172641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.HelveticaNeueDeskInterface-Regular" charset="-120"/>
        <a:buChar char="–"/>
        <a:tabLst/>
        <a:defRPr sz="12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4pPr>
      <a:lvl5pPr marL="862013" indent="-172641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Arial"/>
        <a:buChar char="•"/>
        <a:tabLst/>
        <a:defRPr sz="12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5640">
          <p15:clr>
            <a:srgbClr val="F26B43"/>
          </p15:clr>
        </p15:guide>
        <p15:guide id="3" orient="horz" pos="912">
          <p15:clr>
            <a:srgbClr val="F26B43"/>
          </p15:clr>
        </p15:guide>
        <p15:guide id="4" orient="horz" pos="4032">
          <p15:clr>
            <a:srgbClr val="F26B43"/>
          </p15:clr>
        </p15:guide>
        <p15:guide id="5" pos="120">
          <p15:clr>
            <a:srgbClr val="F26B43"/>
          </p15:clr>
        </p15:guide>
        <p15:guide id="6" pos="7512">
          <p15:clr>
            <a:srgbClr val="F26B43"/>
          </p15:clr>
        </p15:guide>
        <p15:guide id="7" pos="2880">
          <p15:clr>
            <a:srgbClr val="F26B43"/>
          </p15:clr>
        </p15:guide>
        <p15:guide id="8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category/selector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Bsullivan@captechconsulting.co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jQuery</a:t>
            </a:r>
            <a:br>
              <a:rPr lang="en-US" dirty="0"/>
            </a:br>
            <a:r>
              <a:rPr lang="en-US" sz="1600" dirty="0"/>
              <a:t>Braelyn Sullivan | Consultant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826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Attribute Selectors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r>
              <a:rPr lang="en-US" dirty="0"/>
              <a:t>Selects all elements identified by a specified attribute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5D5BA-EF8E-4C4C-98DE-78A5A53F8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43" y="2007943"/>
            <a:ext cx="6810912" cy="4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42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Additional Selectors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r>
              <a:rPr lang="en-US" dirty="0"/>
              <a:t>Other examples that could be useful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ADFFF-3F2F-4545-9157-30D021294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2007943"/>
            <a:ext cx="71628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50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pPr fontAlgn="base"/>
            <a:r>
              <a:rPr lang="en-US" dirty="0"/>
              <a:t>Use the jQuery API Docs for complete list of selectors and additional examples: </a:t>
            </a:r>
            <a:r>
              <a:rPr lang="en-US" dirty="0">
                <a:hlinkClick r:id="rId3"/>
              </a:rPr>
              <a:t>https://api.jquery.com/category/selectors/</a:t>
            </a:r>
            <a:endParaRPr lang="en-US" dirty="0"/>
          </a:p>
          <a:p>
            <a:pPr fontAlgn="base"/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953042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css</a:t>
            </a:r>
            <a:r>
              <a:rPr lang="en-US" dirty="0"/>
              <a:t>()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r>
              <a:rPr lang="en-US" dirty="0"/>
              <a:t>How can we change the style of DOM objects dynamically? </a:t>
            </a:r>
          </a:p>
          <a:p>
            <a:pPr lvl="1"/>
            <a:r>
              <a:rPr lang="en-US" dirty="0"/>
              <a:t>We could use the .</a:t>
            </a:r>
            <a:r>
              <a:rPr lang="en-US" dirty="0" err="1"/>
              <a:t>css</a:t>
            </a:r>
            <a:r>
              <a:rPr lang="en-US" dirty="0"/>
              <a:t>() method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lvl="1" indent="0" algn="r">
              <a:buNone/>
            </a:pPr>
            <a:r>
              <a:rPr lang="en-US" dirty="0"/>
              <a:t>…but there is an easier way!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4242B-28EE-C441-A51E-29FA3D90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4" y="2518894"/>
            <a:ext cx="7779789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79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Add / Remove Class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5B80BA-0D36-FD44-B1A9-579F022E0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1388" y="2561604"/>
            <a:ext cx="6729866" cy="1582377"/>
          </a:xfr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Methods to add or remove specific class from targeted element</a:t>
            </a:r>
          </a:p>
        </p:txBody>
      </p:sp>
    </p:spTree>
    <p:extLst>
      <p:ext uri="{BB962C8B-B14F-4D97-AF65-F5344CB8AC3E}">
        <p14:creationId xmlns:p14="http://schemas.microsoft.com/office/powerpoint/2010/main" val="2167565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Has Class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Methods to test for specific class on targeted element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33F7A-C20A-BB4B-A0D0-E923CCA15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134" y="2705274"/>
            <a:ext cx="7873730" cy="1329040"/>
          </a:xfrm>
        </p:spPr>
      </p:pic>
    </p:spTree>
    <p:extLst>
      <p:ext uri="{BB962C8B-B14F-4D97-AF65-F5344CB8AC3E}">
        <p14:creationId xmlns:p14="http://schemas.microsoft.com/office/powerpoint/2010/main" val="1767311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Toggle Class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Methods to combine add/remove class methods on targeted element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2DEBDF-3279-6440-943F-32D857B9F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095" y="2408576"/>
            <a:ext cx="7531674" cy="2475297"/>
          </a:xfrm>
        </p:spPr>
      </p:pic>
    </p:spTree>
    <p:extLst>
      <p:ext uri="{BB962C8B-B14F-4D97-AF65-F5344CB8AC3E}">
        <p14:creationId xmlns:p14="http://schemas.microsoft.com/office/powerpoint/2010/main" val="564646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pPr fontAlgn="base"/>
            <a:r>
              <a:rPr lang="en-US" dirty="0"/>
              <a:t>Use the jQuery API Docs for additional examples: </a:t>
            </a:r>
            <a:r>
              <a:rPr lang="en-US" u="sng" dirty="0">
                <a:hlinkClick r:id="rId3"/>
              </a:rPr>
              <a:t>https://api.jquery.com/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777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Adding DOM Elements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.append() and .</a:t>
            </a:r>
            <a:r>
              <a:rPr lang="en-US" dirty="0" err="1"/>
              <a:t>appendTo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.prepend() and .</a:t>
            </a:r>
            <a:r>
              <a:rPr lang="en-US" dirty="0" err="1"/>
              <a:t>prependTo</a:t>
            </a:r>
            <a:r>
              <a:rPr lang="en-US" dirty="0"/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1C15F-9B0B-E441-92B1-AB7A6B10A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85" y="2129827"/>
            <a:ext cx="4370916" cy="1564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A7443B-56DF-754B-8944-DFDBB3998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224" y="2129827"/>
            <a:ext cx="1530876" cy="15648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A9F9FD-831D-AB4B-8F89-C883E8F9A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85" y="4525893"/>
            <a:ext cx="4370916" cy="1522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34C01C-176C-8040-B5AF-9CEE33C53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224" y="4495312"/>
            <a:ext cx="1530876" cy="15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16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Wrapping DOM Elements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.wrap()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8E42D-F244-3E46-9681-A43503E53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6867" y="2007943"/>
            <a:ext cx="4272227" cy="292220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323488-87E3-9444-AC7A-91F1D0F46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578" y="2715510"/>
            <a:ext cx="1500889" cy="150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18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Intended Audience</a:t>
            </a:r>
          </a:p>
          <a:p>
            <a:r>
              <a:rPr lang="en-US" dirty="0"/>
              <a:t>Brief History of jQuery</a:t>
            </a:r>
          </a:p>
          <a:p>
            <a:r>
              <a:rPr lang="en-US" dirty="0"/>
              <a:t>Using Selectors</a:t>
            </a:r>
          </a:p>
          <a:p>
            <a:r>
              <a:rPr lang="en-US" dirty="0"/>
              <a:t>Dynamic Styling</a:t>
            </a:r>
          </a:p>
          <a:p>
            <a:r>
              <a:rPr lang="en-US" dirty="0"/>
              <a:t>DOM Manipulation</a:t>
            </a:r>
          </a:p>
          <a:p>
            <a:r>
              <a:rPr lang="en-US" dirty="0"/>
              <a:t>Event Handling</a:t>
            </a:r>
          </a:p>
          <a:p>
            <a:r>
              <a:rPr lang="en-US" dirty="0"/>
              <a:t>Q&amp;A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</a:t>
            </a:fld>
            <a:endParaRPr lang="en-US" dirty="0"/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81DF6B4B-AE67-7E4A-8039-9B641A581725}"/>
              </a:ext>
            </a:extLst>
          </p:cNvPr>
          <p:cNvSpPr txBox="1">
            <a:spLocks/>
          </p:cNvSpPr>
          <p:nvPr/>
        </p:nvSpPr>
        <p:spPr>
          <a:xfrm>
            <a:off x="5301287" y="3271752"/>
            <a:ext cx="2140140" cy="620262"/>
          </a:xfrm>
          <a:prstGeom prst="rect">
            <a:avLst/>
          </a:prstGeom>
        </p:spPr>
        <p:txBody>
          <a:bodyPr wrap="square" anchor="t"/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spcAft>
                <a:spcPts val="225"/>
              </a:spcAft>
              <a:buFont typeface="Arial"/>
              <a:buChar char="•"/>
              <a:defRPr sz="21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375"/>
              </a:spcBef>
              <a:spcAft>
                <a:spcPts val="225"/>
              </a:spcAft>
              <a:buFont typeface=".HelveticaNeueDeskInterface-Regular" charset="-120"/>
              <a:buChar char="–"/>
              <a:tabLst/>
              <a:defRPr sz="18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375"/>
              </a:spcBef>
              <a:spcAft>
                <a:spcPts val="225"/>
              </a:spcAft>
              <a:buFont typeface="Arial"/>
              <a:buChar char="•"/>
              <a:tabLst/>
              <a:defRPr sz="15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375"/>
              </a:spcBef>
              <a:spcAft>
                <a:spcPts val="225"/>
              </a:spcAft>
              <a:buFont typeface=".HelveticaNeueDeskInterface-Regular" charset="-120"/>
              <a:buChar char="–"/>
              <a:tabLst/>
              <a:defRPr sz="135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375"/>
              </a:spcBef>
              <a:spcAft>
                <a:spcPts val="225"/>
              </a:spcAft>
              <a:buFont typeface="Arial"/>
              <a:buChar char="•"/>
              <a:tabLst/>
              <a:defRPr sz="135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23452">
              <a:buNone/>
              <a:defRPr sz="285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lang="en-US" sz="1800" b="1" dirty="0">
                <a:solidFill>
                  <a:schemeClr val="bg1"/>
                </a:solidFill>
                <a:ea typeface="Proxima Nova Semibold"/>
                <a:cs typeface="Proxima Nova Semibold"/>
                <a:sym typeface="Proxima Nova Semibold"/>
              </a:rPr>
              <a:t>Braelyn Sullivan</a:t>
            </a:r>
            <a:br>
              <a:rPr lang="en-US" sz="1800" b="1" dirty="0">
                <a:solidFill>
                  <a:schemeClr val="bg2"/>
                </a:solidFill>
                <a:ea typeface="Proxima Nova Semibold"/>
                <a:cs typeface="Proxima Nova Semibold"/>
                <a:sym typeface="Proxima Nova Semibold"/>
              </a:rPr>
            </a:br>
            <a:r>
              <a:rPr lang="en-US" sz="1400" b="1" dirty="0">
                <a:solidFill>
                  <a:schemeClr val="bg2"/>
                </a:solidFill>
                <a:ea typeface="Proxima Nova Semibold"/>
                <a:cs typeface="Proxima Nova Semibold"/>
                <a:sym typeface="Proxima Nova Semibold"/>
              </a:rPr>
              <a:t>Front End Consultant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6F03F-8458-2C43-8DCB-94303BD68507}"/>
              </a:ext>
            </a:extLst>
          </p:cNvPr>
          <p:cNvSpPr/>
          <p:nvPr/>
        </p:nvSpPr>
        <p:spPr>
          <a:xfrm>
            <a:off x="4673637" y="865312"/>
            <a:ext cx="3395441" cy="211119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45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Removing DOM Elements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.remove()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0B42FB-AF41-AA42-AE0E-75A804A21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095" y="2394692"/>
            <a:ext cx="5097727" cy="214252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AFD1DF-992F-D546-AC30-EAFDC9096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596" y="2927410"/>
            <a:ext cx="1453853" cy="108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91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Iterating Through DOM Elements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$.each()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EFAFD-CF2F-6C42-B628-001680E9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83" y="2282565"/>
            <a:ext cx="6828632" cy="287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56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pPr fontAlgn="base"/>
            <a:r>
              <a:rPr lang="en-US" dirty="0"/>
              <a:t>Use the jQuery API Docs for a complete list of methods and additional examples: </a:t>
            </a:r>
            <a:r>
              <a:rPr lang="en-US" u="sng" dirty="0">
                <a:hlinkClick r:id="rId3"/>
              </a:rPr>
              <a:t>https://api.jquery.com/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164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Event Basics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Event Listener syntax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4171C-5B11-5846-B653-E5CCB6C6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282565"/>
            <a:ext cx="6959137" cy="305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44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Types of Events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495337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event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Change event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B0D9A5-C715-EA4E-AC97-F7A8D986A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99" y="1942292"/>
            <a:ext cx="5308600" cy="146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758613-4E78-EB42-B4A5-02A9D46F5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49" y="4139984"/>
            <a:ext cx="56769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Types of Events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495337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“Hover” event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Keydown</a:t>
            </a:r>
            <a:r>
              <a:rPr lang="en-US" dirty="0"/>
              <a:t> event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5E0F5-F12A-F64F-9B13-C0CA77BED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599" y="1932977"/>
            <a:ext cx="5892800" cy="185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62A5B-F6C8-AD43-BD6F-9FDAAE42A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199" y="4465526"/>
            <a:ext cx="5689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51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Multiple Item Events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495337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items trigger same event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Apply listener to multiple elements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66AFB-D44C-3D4C-8D8A-A023113C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9" y="2086956"/>
            <a:ext cx="7569200" cy="132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222EC-876B-4443-BFB0-991BA552F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99" y="4221539"/>
            <a:ext cx="75692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48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pPr fontAlgn="base"/>
            <a:r>
              <a:rPr lang="en-US" dirty="0"/>
              <a:t>Use the jQuery API Docs for a complete list of methods and additional examples: </a:t>
            </a:r>
            <a:r>
              <a:rPr lang="en-US" u="sng" dirty="0">
                <a:hlinkClick r:id="rId3"/>
              </a:rPr>
              <a:t>https://api.jquery.com</a:t>
            </a:r>
            <a:r>
              <a:rPr lang="en-US" u="sng" dirty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3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 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4953376"/>
          </a:xfrm>
        </p:spPr>
        <p:txBody>
          <a:bodyPr anchor="ctr"/>
          <a:lstStyle/>
          <a:p>
            <a:pPr marL="0" indent="0" algn="ctr" fontAlgn="base">
              <a:buNone/>
            </a:pPr>
            <a:r>
              <a:rPr lang="en-US" dirty="0">
                <a:hlinkClick r:id="rId3"/>
              </a:rPr>
              <a:t>Bsullivan@captechconsulting.com</a:t>
            </a:r>
            <a:endParaRPr lang="en-US" dirty="0"/>
          </a:p>
          <a:p>
            <a:pPr marL="0" indent="0" algn="ctr" fontAlgn="base">
              <a:buNone/>
            </a:pPr>
            <a:r>
              <a:rPr lang="en-US" dirty="0"/>
              <a:t>Slides available for download at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brsullivan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95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569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Intended Audience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0495E7-AAF0-274A-84DF-3A118DD7F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4272584" cy="4729163"/>
          </a:xfrm>
        </p:spPr>
        <p:txBody>
          <a:bodyPr/>
          <a:lstStyle/>
          <a:p>
            <a:r>
              <a:rPr lang="en-US" dirty="0"/>
              <a:t>No prior knowledge required for this session</a:t>
            </a:r>
          </a:p>
          <a:p>
            <a:r>
              <a:rPr lang="en-US" dirty="0"/>
              <a:t>HTML &amp; CSS knowledge will be helpful</a:t>
            </a:r>
          </a:p>
          <a:p>
            <a:r>
              <a:rPr lang="en-US" dirty="0"/>
              <a:t>Advanced JavaScript users may find other session(s) more helpful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329A31-6F91-0942-A56A-AE25CA5E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609" y="1839911"/>
            <a:ext cx="2168526" cy="21685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D1433C-BB20-D14B-8062-5962F1419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50" y="1782223"/>
            <a:ext cx="1578351" cy="22262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E37EFB-E23E-654B-8BAF-8D3E1E0D3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507" y="4005193"/>
            <a:ext cx="2900018" cy="217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6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200025" y="1462088"/>
            <a:ext cx="8743950" cy="4729163"/>
          </a:xfrm>
        </p:spPr>
        <p:txBody>
          <a:bodyPr/>
          <a:lstStyle/>
          <a:p>
            <a:r>
              <a:rPr lang="en-US" dirty="0"/>
              <a:t>One of the most widely deployed JavaScript libraries in the world</a:t>
            </a:r>
          </a:p>
          <a:p>
            <a:r>
              <a:rPr lang="en-US" dirty="0"/>
              <a:t>Document Object Model (DOM) Manipulation library</a:t>
            </a:r>
          </a:p>
          <a:p>
            <a:r>
              <a:rPr lang="en-US" dirty="0"/>
              <a:t>Designed to simplify client-side scripting of HTML: </a:t>
            </a:r>
          </a:p>
          <a:p>
            <a:pPr lvl="1"/>
            <a:r>
              <a:rPr lang="en-US" dirty="0"/>
              <a:t>Navigate the DOM</a:t>
            </a:r>
          </a:p>
          <a:p>
            <a:pPr lvl="1"/>
            <a:r>
              <a:rPr lang="en-US" dirty="0"/>
              <a:t>Create/Remove elements</a:t>
            </a:r>
          </a:p>
          <a:p>
            <a:pPr lvl="1"/>
            <a:r>
              <a:rPr lang="en-US" dirty="0"/>
              <a:t>Event handlers</a:t>
            </a:r>
          </a:p>
          <a:p>
            <a:pPr lvl="1"/>
            <a:r>
              <a:rPr lang="en-US" dirty="0"/>
              <a:t>Animations*</a:t>
            </a:r>
          </a:p>
          <a:p>
            <a:pPr lvl="1"/>
            <a:r>
              <a:rPr lang="en-US" dirty="0"/>
              <a:t>Ajax* </a:t>
            </a:r>
          </a:p>
          <a:p>
            <a:r>
              <a:rPr lang="en-US" dirty="0"/>
              <a:t>Still being maintained and updated today	</a:t>
            </a:r>
          </a:p>
          <a:p>
            <a:r>
              <a:rPr lang="en-US" dirty="0">
                <a:hlinkClick r:id="rId3"/>
              </a:rPr>
              <a:t>https://jquery.com/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    *Not covered in this session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jQuery? </a:t>
            </a:r>
          </a:p>
        </p:txBody>
      </p:sp>
    </p:spTree>
    <p:extLst>
      <p:ext uri="{BB962C8B-B14F-4D97-AF65-F5344CB8AC3E}">
        <p14:creationId xmlns:p14="http://schemas.microsoft.com/office/powerpoint/2010/main" val="271117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jQuery</a:t>
            </a:r>
          </a:p>
        </p:txBody>
      </p:sp>
      <p:cxnSp>
        <p:nvCxnSpPr>
          <p:cNvPr id="5" name="Straight Connector 4"/>
          <p:cNvCxnSpPr>
            <a:stCxn id="49" idx="6"/>
            <a:endCxn id="78" idx="2"/>
          </p:cNvCxnSpPr>
          <p:nvPr/>
        </p:nvCxnSpPr>
        <p:spPr>
          <a:xfrm>
            <a:off x="1371982" y="3762656"/>
            <a:ext cx="7005323" cy="0"/>
          </a:xfrm>
          <a:prstGeom prst="line">
            <a:avLst/>
          </a:prstGeom>
          <a:noFill/>
          <a:ln w="25400" cap="flat" cmpd="sng" algn="ctr">
            <a:solidFill>
              <a:srgbClr val="00A0DE"/>
            </a:solidFill>
            <a:prstDash val="soli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1091477" y="2040428"/>
            <a:ext cx="721041" cy="1816890"/>
            <a:chOff x="687607" y="1183178"/>
            <a:chExt cx="721041" cy="1816890"/>
          </a:xfrm>
        </p:grpSpPr>
        <p:sp>
          <p:nvSpPr>
            <p:cNvPr id="49" name="Oval 48"/>
            <p:cNvSpPr/>
            <p:nvPr/>
          </p:nvSpPr>
          <p:spPr>
            <a:xfrm flipH="1">
              <a:off x="96811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1047783" y="1551153"/>
              <a:ext cx="6327" cy="1350254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51" name="Oval 50"/>
            <p:cNvSpPr/>
            <p:nvPr/>
          </p:nvSpPr>
          <p:spPr>
            <a:xfrm flipH="1">
              <a:off x="805503" y="1183178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flipH="1">
              <a:off x="687607" y="1295172"/>
              <a:ext cx="721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4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2006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96575" y="2614652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sym typeface="Helvetica Light"/>
              </a:rPr>
              <a:t>First stable release of jQuery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214765" y="3667995"/>
            <a:ext cx="721041" cy="1853163"/>
            <a:chOff x="2214764" y="2810744"/>
            <a:chExt cx="721041" cy="1853163"/>
          </a:xfrm>
        </p:grpSpPr>
        <p:sp>
          <p:nvSpPr>
            <p:cNvPr id="45" name="Oval 44"/>
            <p:cNvSpPr/>
            <p:nvPr/>
          </p:nvSpPr>
          <p:spPr>
            <a:xfrm flipH="1">
              <a:off x="248062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572121" y="3000068"/>
              <a:ext cx="0" cy="1549447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47" name="Oval 46"/>
            <p:cNvSpPr/>
            <p:nvPr/>
          </p:nvSpPr>
          <p:spPr>
            <a:xfrm flipH="1">
              <a:off x="2332658" y="4163355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flipH="1">
              <a:off x="2214764" y="4275131"/>
              <a:ext cx="721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2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2007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305936" y="2040428"/>
            <a:ext cx="721041" cy="1816890"/>
            <a:chOff x="687607" y="1183178"/>
            <a:chExt cx="721041" cy="1816890"/>
          </a:xfrm>
        </p:grpSpPr>
        <p:sp>
          <p:nvSpPr>
            <p:cNvPr id="59" name="Oval 58"/>
            <p:cNvSpPr/>
            <p:nvPr/>
          </p:nvSpPr>
          <p:spPr>
            <a:xfrm flipH="1">
              <a:off x="96811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1047783" y="1551153"/>
              <a:ext cx="6327" cy="1350254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61" name="Oval 60"/>
            <p:cNvSpPr/>
            <p:nvPr/>
          </p:nvSpPr>
          <p:spPr>
            <a:xfrm flipH="1">
              <a:off x="805503" y="1183178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 flipH="1">
              <a:off x="687607" y="1295172"/>
              <a:ext cx="721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4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2008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332658" y="2614652"/>
            <a:ext cx="1382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ea typeface="Proxima Nova Light"/>
                <a:cs typeface="Proxima Nova Light"/>
                <a:sym typeface="Helvetica Light"/>
              </a:rPr>
              <a:t>Microsoft and Nokia announce support for jQuery</a:t>
            </a:r>
            <a:endParaRPr lang="en-US" sz="1200" kern="0" dirty="0">
              <a:solidFill>
                <a:srgbClr val="000000">
                  <a:lumMod val="50000"/>
                  <a:lumOff val="50000"/>
                </a:srgbClr>
              </a:solidFill>
              <a:sym typeface="Helvetica Light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4540721" y="3667995"/>
            <a:ext cx="721041" cy="1853163"/>
            <a:chOff x="2214764" y="2810744"/>
            <a:chExt cx="721041" cy="1853163"/>
          </a:xfrm>
        </p:grpSpPr>
        <p:sp>
          <p:nvSpPr>
            <p:cNvPr id="66" name="Oval 65"/>
            <p:cNvSpPr/>
            <p:nvPr/>
          </p:nvSpPr>
          <p:spPr>
            <a:xfrm flipH="1">
              <a:off x="248062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2572121" y="3000068"/>
              <a:ext cx="0" cy="1549447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68" name="Oval 67"/>
            <p:cNvSpPr/>
            <p:nvPr/>
          </p:nvSpPr>
          <p:spPr>
            <a:xfrm flipH="1">
              <a:off x="2332658" y="4163355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flipH="1">
              <a:off x="2214764" y="4275131"/>
              <a:ext cx="721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2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2010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452606" y="4061726"/>
            <a:ext cx="138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ea typeface="Proxima Nova Light"/>
                <a:cs typeface="Proxima Nova Light"/>
                <a:sym typeface="Helvetica Light"/>
              </a:rPr>
              <a:t>jQuery Mobile announced and released</a:t>
            </a:r>
            <a:endParaRPr lang="en-US" sz="1200" kern="0" dirty="0">
              <a:solidFill>
                <a:srgbClr val="000000">
                  <a:lumMod val="50000"/>
                  <a:lumOff val="50000"/>
                </a:srgbClr>
              </a:solidFill>
              <a:sym typeface="Helvetica Light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5693017" y="2040428"/>
            <a:ext cx="721041" cy="1816890"/>
            <a:chOff x="687607" y="1183178"/>
            <a:chExt cx="721041" cy="1816890"/>
          </a:xfrm>
        </p:grpSpPr>
        <p:sp>
          <p:nvSpPr>
            <p:cNvPr id="72" name="Oval 71"/>
            <p:cNvSpPr/>
            <p:nvPr/>
          </p:nvSpPr>
          <p:spPr>
            <a:xfrm flipH="1">
              <a:off x="96811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1047783" y="1551153"/>
              <a:ext cx="6327" cy="1350254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74" name="Oval 73"/>
            <p:cNvSpPr/>
            <p:nvPr/>
          </p:nvSpPr>
          <p:spPr>
            <a:xfrm flipH="1">
              <a:off x="805503" y="1183178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 flipH="1">
              <a:off x="687607" y="1295172"/>
              <a:ext cx="721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4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2013</a:t>
              </a: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698115" y="2614652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ea typeface="Proxima Nova Light"/>
                <a:cs typeface="Proxima Nova Light"/>
                <a:sym typeface="Helvetica Light"/>
              </a:rPr>
              <a:t>jQuery 2.0  stable released</a:t>
            </a:r>
            <a:endParaRPr lang="en-US" sz="1200" kern="0" dirty="0">
              <a:solidFill>
                <a:srgbClr val="000000">
                  <a:lumMod val="50000"/>
                  <a:lumOff val="50000"/>
                </a:srgbClr>
              </a:solidFill>
              <a:sym typeface="Helvetica Light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7907476" y="2040428"/>
            <a:ext cx="721041" cy="1816890"/>
            <a:chOff x="687607" y="1183178"/>
            <a:chExt cx="721041" cy="1816890"/>
          </a:xfrm>
        </p:grpSpPr>
        <p:sp>
          <p:nvSpPr>
            <p:cNvPr id="78" name="Oval 77"/>
            <p:cNvSpPr/>
            <p:nvPr/>
          </p:nvSpPr>
          <p:spPr>
            <a:xfrm flipH="1">
              <a:off x="96811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1047783" y="1551153"/>
              <a:ext cx="6327" cy="1350254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80" name="Oval 79"/>
            <p:cNvSpPr/>
            <p:nvPr/>
          </p:nvSpPr>
          <p:spPr>
            <a:xfrm flipH="1">
              <a:off x="805503" y="1183178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flipH="1">
              <a:off x="687607" y="1295172"/>
              <a:ext cx="721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4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2018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6934198" y="2614652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ea typeface="Proxima Nova Light"/>
                <a:cs typeface="Proxima Nova Light"/>
                <a:sym typeface="Helvetica Light"/>
              </a:rPr>
              <a:t>Current Version: 3.3.1 released</a:t>
            </a:r>
            <a:endParaRPr lang="en-US" sz="1200" kern="0" dirty="0">
              <a:solidFill>
                <a:srgbClr val="000000">
                  <a:lumMod val="50000"/>
                  <a:lumOff val="50000"/>
                </a:srgbClr>
              </a:solidFill>
              <a:sym typeface="Helvetica Light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6880386" y="3667995"/>
            <a:ext cx="721041" cy="1853163"/>
            <a:chOff x="2214764" y="2810744"/>
            <a:chExt cx="721041" cy="1853163"/>
          </a:xfrm>
        </p:grpSpPr>
        <p:sp>
          <p:nvSpPr>
            <p:cNvPr id="84" name="Oval 83"/>
            <p:cNvSpPr/>
            <p:nvPr/>
          </p:nvSpPr>
          <p:spPr>
            <a:xfrm flipH="1">
              <a:off x="248062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2572121" y="3000068"/>
              <a:ext cx="0" cy="1549447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86" name="Oval 85"/>
            <p:cNvSpPr/>
            <p:nvPr/>
          </p:nvSpPr>
          <p:spPr>
            <a:xfrm flipH="1">
              <a:off x="2332658" y="4163355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 flipH="1">
              <a:off x="2214764" y="4275131"/>
              <a:ext cx="721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2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2016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5792271" y="4061726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sym typeface="Helvetica Light"/>
              </a:rPr>
              <a:t>jQuery 3.0 released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F17E03-E0D6-8B4B-8235-2F59AC3EDBC5}"/>
              </a:ext>
            </a:extLst>
          </p:cNvPr>
          <p:cNvSpPr txBox="1"/>
          <p:nvPr/>
        </p:nvSpPr>
        <p:spPr>
          <a:xfrm>
            <a:off x="1112942" y="4131988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sym typeface="Helvetica Light"/>
              </a:rPr>
              <a:t>jQuery UI introduced</a:t>
            </a:r>
          </a:p>
        </p:txBody>
      </p:sp>
    </p:spTree>
    <p:extLst>
      <p:ext uri="{BB962C8B-B14F-4D97-AF65-F5344CB8AC3E}">
        <p14:creationId xmlns:p14="http://schemas.microsoft.com/office/powerpoint/2010/main" val="3236462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200025" y="1462088"/>
            <a:ext cx="8743950" cy="47291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copy of this presentation and the examples I will use for demos can be found here: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brsullivan</a:t>
            </a:r>
            <a:r>
              <a:rPr lang="en-US" sz="2800" dirty="0"/>
              <a:t>/brs-jquery-pearlhacks-2018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Slides and Examples</a:t>
            </a:r>
          </a:p>
        </p:txBody>
      </p:sp>
    </p:spTree>
    <p:extLst>
      <p:ext uri="{BB962C8B-B14F-4D97-AF65-F5344CB8AC3E}">
        <p14:creationId xmlns:p14="http://schemas.microsoft.com/office/powerpoint/2010/main" val="2474505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Tag / Element Selectors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A75D4-276D-DC44-8CFA-7BF427CE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49" y="2237777"/>
            <a:ext cx="7251700" cy="1549400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4729163"/>
          </a:xfrm>
        </p:spPr>
        <p:txBody>
          <a:bodyPr/>
          <a:lstStyle/>
          <a:p>
            <a:r>
              <a:rPr lang="en-US" dirty="0"/>
              <a:t>Selects all elements with the given tag name</a:t>
            </a:r>
          </a:p>
        </p:txBody>
      </p:sp>
    </p:spTree>
    <p:extLst>
      <p:ext uri="{BB962C8B-B14F-4D97-AF65-F5344CB8AC3E}">
        <p14:creationId xmlns:p14="http://schemas.microsoft.com/office/powerpoint/2010/main" val="1076175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ID Selectors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r>
              <a:rPr lang="en-US" dirty="0"/>
              <a:t>Selects single element with the given id attribute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AE5A4-78CC-BA4F-9646-5709FB19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2419350"/>
            <a:ext cx="7061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68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Class Selectors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r>
              <a:rPr lang="en-US" dirty="0"/>
              <a:t>Selects all elements with the given class attribute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F3E2B-AEB7-D44E-A712-B03D7E0DD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9" y="2282565"/>
            <a:ext cx="720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50962"/>
      </p:ext>
    </p:extLst>
  </p:cSld>
  <p:clrMapOvr>
    <a:masterClrMapping/>
  </p:clrMapOvr>
</p:sld>
</file>

<file path=ppt/theme/theme1.xml><?xml version="1.0" encoding="utf-8"?>
<a:theme xmlns:a="http://schemas.openxmlformats.org/drawingml/2006/main" name="2018_CT Brand_Standard">
  <a:themeElements>
    <a:clrScheme name="EXTRA FINAL FOR SERIOUS 2018">
      <a:dk1>
        <a:srgbClr val="000000"/>
      </a:dk1>
      <a:lt1>
        <a:srgbClr val="FFFFFF"/>
      </a:lt1>
      <a:dk2>
        <a:srgbClr val="005DB9"/>
      </a:dk2>
      <a:lt2>
        <a:srgbClr val="00A1E0"/>
      </a:lt2>
      <a:accent1>
        <a:srgbClr val="54565B"/>
      </a:accent1>
      <a:accent2>
        <a:srgbClr val="773CBE"/>
      </a:accent2>
      <a:accent3>
        <a:srgbClr val="00A19C"/>
      </a:accent3>
      <a:accent4>
        <a:srgbClr val="76BD22"/>
      </a:accent4>
      <a:accent5>
        <a:srgbClr val="FF681D"/>
      </a:accent5>
      <a:accent6>
        <a:srgbClr val="F63440"/>
      </a:accent6>
      <a:hlink>
        <a:srgbClr val="54565B"/>
      </a:hlink>
      <a:folHlink>
        <a:srgbClr val="00A1E0"/>
      </a:folHlink>
    </a:clrScheme>
    <a:fontScheme name="Custom 2">
      <a:majorFont>
        <a:latin typeface="Adelle SB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Presentation Template_Standard_2018" id="{05ABB3F7-71F4-C940-927E-F921E206B34A}" vid="{688F4BCD-C701-E14F-8C75-B7D13D61D9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04a6d4b-a655-4711-9ad2-4fef22f02235">
      <Value>110</Value>
      <Value>39</Value>
    </TaxCatchAll>
    <Format xmlns="887496b9-6ef9-4ff4-9373-8210c621dec6">Print (Standard)</Format>
    <faca59de68f046088a71a092c0fae324 xmlns="887496b9-6ef9-4ff4-9373-8210c621dec6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0f43c77d-8a0b-494d-a7db-f54564ebdf53</TermId>
        </TermInfo>
      </Terms>
    </faca59de68f046088a71a092c0fae324>
    <de50a5d9a33746069d34d818acf68125 xmlns="887496b9-6ef9-4ff4-9373-8210c621dec6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0f43c77d-8a0b-494d-a7db-f54564ebdf53</TermId>
        </TermInfo>
      </Terms>
    </de50a5d9a33746069d34d818acf68125>
    <Presentation_x0020_Type xmlns="887496b9-6ef9-4ff4-9373-8210c621dec6">Presentation Template</Presentation_x0020_Type>
    <Year xmlns="887496b9-6ef9-4ff4-9373-8210c621dec6">2016</Year>
    <h1e786463a8644a58124e098445f6546 xmlns="887496b9-6ef9-4ff4-9373-8210c621dec6">
      <Terms xmlns="http://schemas.microsoft.com/office/infopath/2007/PartnerControls"/>
    </h1e786463a8644a58124e098445f6546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3E56C33295D140AAFEAA58146FC32C" ma:contentTypeVersion="19" ma:contentTypeDescription="Create a new document." ma:contentTypeScope="" ma:versionID="e592ff154c0b80c12152d9f2038ca669">
  <xsd:schema xmlns:xsd="http://www.w3.org/2001/XMLSchema" xmlns:xs="http://www.w3.org/2001/XMLSchema" xmlns:p="http://schemas.microsoft.com/office/2006/metadata/properties" xmlns:ns2="887496b9-6ef9-4ff4-9373-8210c621dec6" xmlns:ns3="a04a6d4b-a655-4711-9ad2-4fef22f02235" targetNamespace="http://schemas.microsoft.com/office/2006/metadata/properties" ma:root="true" ma:fieldsID="1b07a97548add0d40a726be09adc5786" ns2:_="" ns3:_="">
    <xsd:import namespace="887496b9-6ef9-4ff4-9373-8210c621dec6"/>
    <xsd:import namespace="a04a6d4b-a655-4711-9ad2-4fef22f02235"/>
    <xsd:element name="properties">
      <xsd:complexType>
        <xsd:sequence>
          <xsd:element name="documentManagement">
            <xsd:complexType>
              <xsd:all>
                <xsd:element ref="ns2:Presentation_x0020_Type"/>
                <xsd:element ref="ns2:Format"/>
                <xsd:element ref="ns2:Year" minOccurs="0"/>
                <xsd:element ref="ns2:faca59de68f046088a71a092c0fae324" minOccurs="0"/>
                <xsd:element ref="ns3:TaxCatchAll" minOccurs="0"/>
                <xsd:element ref="ns2:de50a5d9a33746069d34d818acf68125" minOccurs="0"/>
                <xsd:element ref="ns3:SharedWithUsers" minOccurs="0"/>
                <xsd:element ref="ns3:SharedWithDetails" minOccurs="0"/>
                <xsd:element ref="ns2:h1e786463a8644a58124e098445f654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7496b9-6ef9-4ff4-9373-8210c621dec6" elementFormDefault="qualified">
    <xsd:import namespace="http://schemas.microsoft.com/office/2006/documentManagement/types"/>
    <xsd:import namespace="http://schemas.microsoft.com/office/infopath/2007/PartnerControls"/>
    <xsd:element name="Presentation_x0020_Type" ma:index="8" ma:displayName="Presentation Type" ma:default="Sales Deck" ma:format="RadioButtons" ma:internalName="Presentation_x0020_Type">
      <xsd:simpleType>
        <xsd:restriction base="dms:Choice">
          <xsd:enumeration value="Sales Deck"/>
          <xsd:enumeration value="Presentation Template"/>
          <xsd:enumeration value="Webinar Presentation"/>
          <xsd:enumeration value="Event Presentation"/>
          <xsd:enumeration value="Analyst Briefing Presentation"/>
          <xsd:enumeration value="Other"/>
        </xsd:restriction>
      </xsd:simpleType>
    </xsd:element>
    <xsd:element name="Format" ma:index="9" ma:displayName="Presentation Format" ma:default="Print (Standard)" ma:format="RadioButtons" ma:internalName="Format">
      <xsd:simpleType>
        <xsd:restriction base="dms:Choice">
          <xsd:enumeration value="Print (Standard)"/>
          <xsd:enumeration value="Presentation (Widescreen)"/>
        </xsd:restriction>
      </xsd:simpleType>
    </xsd:element>
    <xsd:element name="Year" ma:index="10" nillable="true" ma:displayName="Year" ma:default="2016" ma:format="Dropdown" ma:internalName="Year">
      <xsd:simpleType>
        <xsd:restriction base="dms:Choice">
          <xsd:enumeration value="2016"/>
          <xsd:enumeration value="2015"/>
          <xsd:enumeration value="2014"/>
          <xsd:enumeration value="2013"/>
          <xsd:enumeration value="ARCHIVE"/>
        </xsd:restriction>
      </xsd:simpleType>
    </xsd:element>
    <xsd:element name="faca59de68f046088a71a092c0fae324" ma:index="12" nillable="true" ma:taxonomy="true" ma:internalName="faca59de68f046088a71a092c0fae324" ma:taxonomyFieldName="Service" ma:displayName="Service" ma:readOnly="false" ma:default="" ma:fieldId="{faca59de-68f0-4608-8a71-a092c0fae324}" ma:sspId="d39e83f5-da68-4ed3-9d50-d7b0ac448d4e" ma:termSetId="221212d9-a042-42f5-93f7-1540500a07f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e50a5d9a33746069d34d818acf68125" ma:index="15" nillable="true" ma:taxonomy="true" ma:internalName="de50a5d9a33746069d34d818acf68125" ma:taxonomyFieldName="Go_x002d_to_x002d_Market_x0020_Service_x0020_Group" ma:displayName="Service Group" ma:readOnly="false" ma:default="" ma:fieldId="{de50a5d9-a337-4606-9d34-d818acf68125}" ma:sspId="d39e83f5-da68-4ed3-9d50-d7b0ac448d4e" ma:termSetId="e66181c5-fc44-490d-b41c-a60191ac6ec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1e786463a8644a58124e098445f6546" ma:index="19" nillable="true" ma:taxonomy="true" ma:internalName="h1e786463a8644a58124e098445f6546" ma:taxonomyFieldName="Industry" ma:displayName="Industry" ma:default="" ma:fieldId="{11e78646-3a86-44a5-8124-e098445f6546}" ma:taxonomyMulti="true" ma:sspId="d39e83f5-da68-4ed3-9d50-d7b0ac448d4e" ma:termSetId="8233b0bf-8234-4172-94bc-aa09dbc030e3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a6d4b-a655-4711-9ad2-4fef22f0223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description="" ma:hidden="true" ma:list="{6293effc-b6a5-4379-813b-93bed6847639}" ma:internalName="TaxCatchAll" ma:showField="CatchAllData" ma:web="a04a6d4b-a655-4711-9ad2-4fef22f022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195FD3-375C-42A5-AF3E-2FFBDA1EAE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5B6ED9-723E-4AE9-A295-4B0396D2D810}">
  <ds:schemaRefs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a04a6d4b-a655-4711-9ad2-4fef22f02235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87496b9-6ef9-4ff4-9373-8210c621dec6"/>
  </ds:schemaRefs>
</ds:datastoreItem>
</file>

<file path=customXml/itemProps3.xml><?xml version="1.0" encoding="utf-8"?>
<ds:datastoreItem xmlns:ds="http://schemas.openxmlformats.org/officeDocument/2006/customXml" ds:itemID="{B5750F8C-CFA1-4CF2-9930-1263A5B4AE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7496b9-6ef9-4ff4-9373-8210c621dec6"/>
    <ds:schemaRef ds:uri="a04a6d4b-a655-4711-9ad2-4fef22f022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2018_CT Brand_Standard</Template>
  <TotalTime>204</TotalTime>
  <Words>1362</Words>
  <Application>Microsoft Macintosh PowerPoint</Application>
  <PresentationFormat>On-screen Show (4:3)</PresentationFormat>
  <Paragraphs>286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.HelveticaNeueDeskInterface-Regular</vt:lpstr>
      <vt:lpstr>Adelle</vt:lpstr>
      <vt:lpstr>Adelle Regular</vt:lpstr>
      <vt:lpstr>Adelle SB</vt:lpstr>
      <vt:lpstr>Arial</vt:lpstr>
      <vt:lpstr>Calibri</vt:lpstr>
      <vt:lpstr>Helvetica Light</vt:lpstr>
      <vt:lpstr>Proxima Nova</vt:lpstr>
      <vt:lpstr>Proxima Nova Light</vt:lpstr>
      <vt:lpstr>Proxima Nova Regular</vt:lpstr>
      <vt:lpstr>Proxima Nova Rg</vt:lpstr>
      <vt:lpstr>Proxima Nova Semibold</vt:lpstr>
      <vt:lpstr>2018_CT Brand_Standard</vt:lpstr>
      <vt:lpstr>Introduction to jQuery Braelyn Sullivan | Consultant</vt:lpstr>
      <vt:lpstr>Agenda</vt:lpstr>
      <vt:lpstr>Intended Audience</vt:lpstr>
      <vt:lpstr>What is jQuery? </vt:lpstr>
      <vt:lpstr>History of jQuery</vt:lpstr>
      <vt:lpstr>Workshop Slides and Examples</vt:lpstr>
      <vt:lpstr>Using Selectors</vt:lpstr>
      <vt:lpstr>Using Selectors</vt:lpstr>
      <vt:lpstr>Using Selectors</vt:lpstr>
      <vt:lpstr>Using Selectors</vt:lpstr>
      <vt:lpstr>Using Selectors</vt:lpstr>
      <vt:lpstr>Using Selectors</vt:lpstr>
      <vt:lpstr>Dynamic Styling</vt:lpstr>
      <vt:lpstr>Dynamic Styling</vt:lpstr>
      <vt:lpstr>Dynamic Styling</vt:lpstr>
      <vt:lpstr>Dynamic Styling</vt:lpstr>
      <vt:lpstr>Dynamic Styling</vt:lpstr>
      <vt:lpstr>DOM Manipulation</vt:lpstr>
      <vt:lpstr>DOM Manipulation</vt:lpstr>
      <vt:lpstr>DOM Manipulation</vt:lpstr>
      <vt:lpstr>DOM Manipulation</vt:lpstr>
      <vt:lpstr>DOM Manipulation</vt:lpstr>
      <vt:lpstr>Event Handling</vt:lpstr>
      <vt:lpstr>Event Handling</vt:lpstr>
      <vt:lpstr>Event Handling</vt:lpstr>
      <vt:lpstr>Event Handling</vt:lpstr>
      <vt:lpstr>Event Handling</vt:lpstr>
      <vt:lpstr>Any Questions? </vt:lpstr>
      <vt:lpstr>Thank You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jQuery Braelyn Sullivan | Consultant</dc:title>
  <dc:creator>Braelyn Sullivan</dc:creator>
  <cp:keywords/>
  <cp:lastModifiedBy>Braelyn Sullivan</cp:lastModifiedBy>
  <cp:revision>22</cp:revision>
  <dcterms:created xsi:type="dcterms:W3CDTF">2018-02-06T17:06:47Z</dcterms:created>
  <dcterms:modified xsi:type="dcterms:W3CDTF">2018-02-08T20:05:48Z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0x010100193E56C33295D140AAFEAA58146FC32C</vt:lpwstr>
  </property>
  <property fmtid="{D5CDD505-2E9C-101B-9397-08002B2CF9AE}" pid="3" name="_dlc_DocIdItemGuid">
    <vt:lpwstr>a3071bd8-29c7-4d15-b4e0-b917fb7a8af6</vt:lpwstr>
  </property>
  <property fmtid="{D5CDD505-2E9C-101B-9397-08002B2CF9AE}" pid="4" name="TaxKeyword">
    <vt:lpwstr/>
  </property>
  <property fmtid="{D5CDD505-2E9C-101B-9397-08002B2CF9AE}" pid="5" name="Work_x0020_Location">
    <vt:lpwstr/>
  </property>
  <property fmtid="{D5CDD505-2E9C-101B-9397-08002B2CF9AE}" pid="6" name="Marketing Document Type">
    <vt:lpwstr>102;#Template|076f35db-7346-43d9-805b-cfacc30fbf28</vt:lpwstr>
  </property>
  <property fmtid="{D5CDD505-2E9C-101B-9397-08002B2CF9AE}" pid="7" name="Document Status">
    <vt:lpwstr>5;#Current|34743aea-d6f4-4007-88e1-1597a311a17c</vt:lpwstr>
  </property>
  <property fmtid="{D5CDD505-2E9C-101B-9397-08002B2CF9AE}" pid="8" name="Client_x0020__x002F__x0020_Account">
    <vt:lpwstr/>
  </property>
  <property fmtid="{D5CDD505-2E9C-101B-9397-08002B2CF9AE}" pid="9" name="Industry">
    <vt:lpwstr/>
  </property>
  <property fmtid="{D5CDD505-2E9C-101B-9397-08002B2CF9AE}" pid="10" name="Service Offering">
    <vt:lpwstr/>
  </property>
  <property fmtid="{D5CDD505-2E9C-101B-9397-08002B2CF9AE}" pid="11" name="Practice_x0020_Area">
    <vt:lpwstr/>
  </property>
  <property fmtid="{D5CDD505-2E9C-101B-9397-08002B2CF9AE}" pid="12" name="Client / Account">
    <vt:lpwstr/>
  </property>
  <property fmtid="{D5CDD505-2E9C-101B-9397-08002B2CF9AE}" pid="13" name="Practice Area">
    <vt:lpwstr/>
  </property>
  <property fmtid="{D5CDD505-2E9C-101B-9397-08002B2CF9AE}" pid="14" name="Work Location">
    <vt:lpwstr/>
  </property>
  <property fmtid="{D5CDD505-2E9C-101B-9397-08002B2CF9AE}" pid="15" name="Go-to-Market Service Group">
    <vt:lpwstr>39;#General|0f43c77d-8a0b-494d-a7db-f54564ebdf53</vt:lpwstr>
  </property>
  <property fmtid="{D5CDD505-2E9C-101B-9397-08002B2CF9AE}" pid="16" name="Service">
    <vt:lpwstr>110;#General|0f43c77d-8a0b-494d-a7db-f54564ebdf53</vt:lpwstr>
  </property>
</Properties>
</file>